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8288000" cy="10287000"/>
  <p:notesSz cx="6858000" cy="9144000"/>
  <p:embeddedFontLst>
    <p:embeddedFont>
      <p:font typeface="Noto Sans KR SemiBold" panose="020B0200000000000000" pitchFamily="50" charset="-127"/>
      <p:bold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Noto Sans Bold" panose="020B0600000101010101" charset="0"/>
      <p:regular r:id="rId8"/>
    </p:embeddedFont>
    <p:embeddedFont>
      <p:font typeface="Noto Sans KR" panose="020B0200000000000000" pitchFamily="50" charset="-127"/>
      <p:regular r:id="rId9"/>
      <p:bold r:id="rId10"/>
    </p:embeddedFont>
    <p:embeddedFont>
      <p:font typeface="Noto Sans KR Bold" panose="020B0200000000000000" pitchFamily="50" charset="-127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heme" Target="theme/theme1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17697" y="1899285"/>
            <a:ext cx="4949229" cy="554036"/>
            <a:chOff x="0" y="0"/>
            <a:chExt cx="837717" cy="937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37717" cy="93777"/>
            </a:xfrm>
            <a:custGeom>
              <a:avLst/>
              <a:gdLst/>
              <a:ahLst/>
              <a:cxnLst/>
              <a:rect l="l" t="t" r="r" b="b"/>
              <a:pathLst>
                <a:path w="837717" h="93777">
                  <a:moveTo>
                    <a:pt x="15643" y="0"/>
                  </a:moveTo>
                  <a:lnTo>
                    <a:pt x="822074" y="0"/>
                  </a:lnTo>
                  <a:cubicBezTo>
                    <a:pt x="826223" y="0"/>
                    <a:pt x="830202" y="1648"/>
                    <a:pt x="833135" y="4582"/>
                  </a:cubicBezTo>
                  <a:cubicBezTo>
                    <a:pt x="836069" y="7515"/>
                    <a:pt x="837717" y="11494"/>
                    <a:pt x="837717" y="15643"/>
                  </a:cubicBezTo>
                  <a:lnTo>
                    <a:pt x="837717" y="78135"/>
                  </a:lnTo>
                  <a:cubicBezTo>
                    <a:pt x="837717" y="86774"/>
                    <a:pt x="830714" y="93777"/>
                    <a:pt x="822074" y="93777"/>
                  </a:cubicBezTo>
                  <a:lnTo>
                    <a:pt x="15643" y="93777"/>
                  </a:lnTo>
                  <a:cubicBezTo>
                    <a:pt x="11494" y="93777"/>
                    <a:pt x="7515" y="92129"/>
                    <a:pt x="4582" y="89196"/>
                  </a:cubicBezTo>
                  <a:cubicBezTo>
                    <a:pt x="1648" y="86262"/>
                    <a:pt x="0" y="82283"/>
                    <a:pt x="0" y="78135"/>
                  </a:cubicBezTo>
                  <a:lnTo>
                    <a:pt x="0" y="15643"/>
                  </a:lnTo>
                  <a:cubicBezTo>
                    <a:pt x="0" y="11494"/>
                    <a:pt x="1648" y="7515"/>
                    <a:pt x="4582" y="4582"/>
                  </a:cubicBezTo>
                  <a:cubicBezTo>
                    <a:pt x="7515" y="1648"/>
                    <a:pt x="11494" y="0"/>
                    <a:pt x="15643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37717" cy="131877"/>
            </a:xfrm>
            <a:prstGeom prst="rect">
              <a:avLst/>
            </a:prstGeom>
          </p:spPr>
          <p:txBody>
            <a:bodyPr lIns="80074" tIns="80074" rIns="80074" bIns="80074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7697" y="2139715"/>
            <a:ext cx="4949229" cy="313607"/>
            <a:chOff x="0" y="0"/>
            <a:chExt cx="837717" cy="530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37717" cy="53082"/>
            </a:xfrm>
            <a:custGeom>
              <a:avLst/>
              <a:gdLst/>
              <a:ahLst/>
              <a:cxnLst/>
              <a:rect l="l" t="t" r="r" b="b"/>
              <a:pathLst>
                <a:path w="837717" h="53082">
                  <a:moveTo>
                    <a:pt x="0" y="0"/>
                  </a:moveTo>
                  <a:lnTo>
                    <a:pt x="837717" y="0"/>
                  </a:lnTo>
                  <a:lnTo>
                    <a:pt x="837717" y="53082"/>
                  </a:lnTo>
                  <a:lnTo>
                    <a:pt x="0" y="53082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37717" cy="91182"/>
            </a:xfrm>
            <a:prstGeom prst="rect">
              <a:avLst/>
            </a:prstGeom>
          </p:spPr>
          <p:txBody>
            <a:bodyPr lIns="80074" tIns="80074" rIns="80074" bIns="80074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627520" y="1899285"/>
            <a:ext cx="872431" cy="3905128"/>
            <a:chOff x="0" y="0"/>
            <a:chExt cx="229776" cy="102851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9776" cy="1028511"/>
            </a:xfrm>
            <a:custGeom>
              <a:avLst/>
              <a:gdLst/>
              <a:ahLst/>
              <a:cxnLst/>
              <a:rect l="l" t="t" r="r" b="b"/>
              <a:pathLst>
                <a:path w="229776" h="1028511">
                  <a:moveTo>
                    <a:pt x="88740" y="0"/>
                  </a:moveTo>
                  <a:lnTo>
                    <a:pt x="141036" y="0"/>
                  </a:lnTo>
                  <a:cubicBezTo>
                    <a:pt x="164572" y="0"/>
                    <a:pt x="187143" y="9349"/>
                    <a:pt x="203785" y="25991"/>
                  </a:cubicBezTo>
                  <a:cubicBezTo>
                    <a:pt x="220427" y="42633"/>
                    <a:pt x="229776" y="65204"/>
                    <a:pt x="229776" y="88740"/>
                  </a:cubicBezTo>
                  <a:lnTo>
                    <a:pt x="229776" y="939772"/>
                  </a:lnTo>
                  <a:cubicBezTo>
                    <a:pt x="229776" y="988781"/>
                    <a:pt x="190046" y="1028511"/>
                    <a:pt x="141036" y="1028511"/>
                  </a:cubicBezTo>
                  <a:lnTo>
                    <a:pt x="88740" y="1028511"/>
                  </a:lnTo>
                  <a:cubicBezTo>
                    <a:pt x="39730" y="1028511"/>
                    <a:pt x="0" y="988781"/>
                    <a:pt x="0" y="939772"/>
                  </a:cubicBezTo>
                  <a:lnTo>
                    <a:pt x="0" y="88740"/>
                  </a:lnTo>
                  <a:cubicBezTo>
                    <a:pt x="0" y="39730"/>
                    <a:pt x="39730" y="0"/>
                    <a:pt x="8874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29776" cy="10666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091273" y="6952228"/>
            <a:ext cx="5580370" cy="2944503"/>
            <a:chOff x="0" y="0"/>
            <a:chExt cx="864545" cy="45618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64545" cy="456181"/>
            </a:xfrm>
            <a:custGeom>
              <a:avLst/>
              <a:gdLst/>
              <a:ahLst/>
              <a:cxnLst/>
              <a:rect l="l" t="t" r="r" b="b"/>
              <a:pathLst>
                <a:path w="864545" h="456181">
                  <a:moveTo>
                    <a:pt x="0" y="0"/>
                  </a:moveTo>
                  <a:lnTo>
                    <a:pt x="864545" y="0"/>
                  </a:lnTo>
                  <a:lnTo>
                    <a:pt x="864545" y="456181"/>
                  </a:lnTo>
                  <a:lnTo>
                    <a:pt x="0" y="456181"/>
                  </a:lnTo>
                  <a:close/>
                </a:path>
              </a:pathLst>
            </a:custGeom>
            <a:blipFill>
              <a:blip r:embed="rId2"/>
              <a:stretch>
                <a:fillRect l="-8867" r="-8867"/>
              </a:stretch>
            </a:blipFill>
            <a:ln w="38100" cap="sq">
              <a:solidFill>
                <a:srgbClr val="004AAD"/>
              </a:solidFill>
              <a:prstDash val="solid"/>
              <a:miter/>
            </a:ln>
          </p:spPr>
        </p:sp>
      </p:grpSp>
      <p:sp>
        <p:nvSpPr>
          <p:cNvPr id="13" name="AutoShape 13"/>
          <p:cNvSpPr/>
          <p:nvPr/>
        </p:nvSpPr>
        <p:spPr>
          <a:xfrm>
            <a:off x="393237" y="1407198"/>
            <a:ext cx="17501525" cy="0"/>
          </a:xfrm>
          <a:prstGeom prst="line">
            <a:avLst/>
          </a:prstGeom>
          <a:ln w="2857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/>
          <p:cNvGrpSpPr/>
          <p:nvPr/>
        </p:nvGrpSpPr>
        <p:grpSpPr>
          <a:xfrm>
            <a:off x="7709581" y="1933537"/>
            <a:ext cx="10053075" cy="3870876"/>
            <a:chOff x="0" y="0"/>
            <a:chExt cx="2647724" cy="101949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647723" cy="1019490"/>
            </a:xfrm>
            <a:custGeom>
              <a:avLst/>
              <a:gdLst/>
              <a:ahLst/>
              <a:cxnLst/>
              <a:rect l="l" t="t" r="r" b="b"/>
              <a:pathLst>
                <a:path w="2647723" h="1019490">
                  <a:moveTo>
                    <a:pt x="7701" y="0"/>
                  </a:moveTo>
                  <a:lnTo>
                    <a:pt x="2640022" y="0"/>
                  </a:lnTo>
                  <a:cubicBezTo>
                    <a:pt x="2642065" y="0"/>
                    <a:pt x="2644024" y="811"/>
                    <a:pt x="2645468" y="2256"/>
                  </a:cubicBezTo>
                  <a:cubicBezTo>
                    <a:pt x="2646912" y="3700"/>
                    <a:pt x="2647723" y="5659"/>
                    <a:pt x="2647723" y="7701"/>
                  </a:cubicBezTo>
                  <a:lnTo>
                    <a:pt x="2647723" y="1011789"/>
                  </a:lnTo>
                  <a:cubicBezTo>
                    <a:pt x="2647723" y="1016042"/>
                    <a:pt x="2644276" y="1019490"/>
                    <a:pt x="2640022" y="1019490"/>
                  </a:cubicBezTo>
                  <a:lnTo>
                    <a:pt x="7701" y="1019490"/>
                  </a:lnTo>
                  <a:cubicBezTo>
                    <a:pt x="5659" y="1019490"/>
                    <a:pt x="3700" y="1018679"/>
                    <a:pt x="2256" y="1017234"/>
                  </a:cubicBezTo>
                  <a:cubicBezTo>
                    <a:pt x="811" y="1015790"/>
                    <a:pt x="0" y="1013831"/>
                    <a:pt x="0" y="1011789"/>
                  </a:cubicBezTo>
                  <a:lnTo>
                    <a:pt x="0" y="7701"/>
                  </a:lnTo>
                  <a:cubicBezTo>
                    <a:pt x="0" y="5659"/>
                    <a:pt x="811" y="3700"/>
                    <a:pt x="2256" y="2256"/>
                  </a:cubicBezTo>
                  <a:cubicBezTo>
                    <a:pt x="3700" y="811"/>
                    <a:pt x="5659" y="0"/>
                    <a:pt x="7701" y="0"/>
                  </a:cubicBezTo>
                  <a:close/>
                </a:path>
              </a:pathLst>
            </a:custGeom>
            <a:solidFill>
              <a:srgbClr val="F8F8F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2647724" cy="10575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>
                <a:latin typeface="Noto Sans KR SemiBold" panose="020B0200000000000000" pitchFamily="50" charset="-127"/>
                <a:ea typeface="Noto Sans KR SemiBold" panose="020B0200000000000000" pitchFamily="50" charset="-127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37974" y="6952228"/>
            <a:ext cx="5589726" cy="2944503"/>
            <a:chOff x="0" y="0"/>
            <a:chExt cx="1170745" cy="61671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170745" cy="616714"/>
            </a:xfrm>
            <a:custGeom>
              <a:avLst/>
              <a:gdLst/>
              <a:ahLst/>
              <a:cxnLst/>
              <a:rect l="l" t="t" r="r" b="b"/>
              <a:pathLst>
                <a:path w="1170745" h="616714">
                  <a:moveTo>
                    <a:pt x="0" y="0"/>
                  </a:moveTo>
                  <a:lnTo>
                    <a:pt x="1170745" y="0"/>
                  </a:lnTo>
                  <a:lnTo>
                    <a:pt x="1170745" y="616714"/>
                  </a:lnTo>
                  <a:lnTo>
                    <a:pt x="0" y="616714"/>
                  </a:lnTo>
                  <a:close/>
                </a:path>
              </a:pathLst>
            </a:custGeom>
            <a:blipFill>
              <a:blip r:embed="rId3"/>
              <a:stretch>
                <a:fillRect l="-8909" r="-8909"/>
              </a:stretch>
            </a:blipFill>
            <a:ln w="38100" cap="sq">
              <a:solidFill>
                <a:srgbClr val="004AAD"/>
              </a:solidFill>
              <a:prstDash val="solid"/>
              <a:miter/>
            </a:ln>
          </p:spPr>
        </p:sp>
      </p:grpSp>
      <p:grpSp>
        <p:nvGrpSpPr>
          <p:cNvPr id="19" name="Group 19"/>
          <p:cNvGrpSpPr/>
          <p:nvPr/>
        </p:nvGrpSpPr>
        <p:grpSpPr>
          <a:xfrm>
            <a:off x="6216895" y="6952228"/>
            <a:ext cx="5585182" cy="2944503"/>
            <a:chOff x="0" y="0"/>
            <a:chExt cx="865291" cy="45618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65291" cy="456181"/>
            </a:xfrm>
            <a:custGeom>
              <a:avLst/>
              <a:gdLst/>
              <a:ahLst/>
              <a:cxnLst/>
              <a:rect l="l" t="t" r="r" b="b"/>
              <a:pathLst>
                <a:path w="865291" h="456181">
                  <a:moveTo>
                    <a:pt x="0" y="0"/>
                  </a:moveTo>
                  <a:lnTo>
                    <a:pt x="865291" y="0"/>
                  </a:lnTo>
                  <a:lnTo>
                    <a:pt x="865291" y="456181"/>
                  </a:lnTo>
                  <a:lnTo>
                    <a:pt x="0" y="456181"/>
                  </a:lnTo>
                  <a:close/>
                </a:path>
              </a:pathLst>
            </a:custGeom>
            <a:blipFill>
              <a:blip r:embed="rId4"/>
              <a:stretch>
                <a:fillRect l="-6692" r="-6692"/>
              </a:stretch>
            </a:blipFill>
            <a:ln w="38100" cap="sq">
              <a:solidFill>
                <a:srgbClr val="004AAD"/>
              </a:solidFill>
              <a:prstDash val="solid"/>
              <a:miter/>
            </a:ln>
          </p:spPr>
        </p:sp>
      </p:grpSp>
      <p:grpSp>
        <p:nvGrpSpPr>
          <p:cNvPr id="21" name="Group 21"/>
          <p:cNvGrpSpPr/>
          <p:nvPr/>
        </p:nvGrpSpPr>
        <p:grpSpPr>
          <a:xfrm>
            <a:off x="617697" y="2608759"/>
            <a:ext cx="4949229" cy="3195654"/>
            <a:chOff x="0" y="0"/>
            <a:chExt cx="1303501" cy="841654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303501" cy="841654"/>
            </a:xfrm>
            <a:custGeom>
              <a:avLst/>
              <a:gdLst/>
              <a:ahLst/>
              <a:cxnLst/>
              <a:rect l="l" t="t" r="r" b="b"/>
              <a:pathLst>
                <a:path w="1303501" h="841654">
                  <a:moveTo>
                    <a:pt x="15643" y="0"/>
                  </a:moveTo>
                  <a:lnTo>
                    <a:pt x="1287858" y="0"/>
                  </a:lnTo>
                  <a:cubicBezTo>
                    <a:pt x="1292007" y="0"/>
                    <a:pt x="1295985" y="1648"/>
                    <a:pt x="1298919" y="4582"/>
                  </a:cubicBezTo>
                  <a:cubicBezTo>
                    <a:pt x="1301853" y="7515"/>
                    <a:pt x="1303501" y="11494"/>
                    <a:pt x="1303501" y="15643"/>
                  </a:cubicBezTo>
                  <a:lnTo>
                    <a:pt x="1303501" y="826011"/>
                  </a:lnTo>
                  <a:cubicBezTo>
                    <a:pt x="1303501" y="830160"/>
                    <a:pt x="1301853" y="834139"/>
                    <a:pt x="1298919" y="837072"/>
                  </a:cubicBezTo>
                  <a:cubicBezTo>
                    <a:pt x="1295985" y="840006"/>
                    <a:pt x="1292007" y="841654"/>
                    <a:pt x="1287858" y="841654"/>
                  </a:cubicBezTo>
                  <a:lnTo>
                    <a:pt x="15643" y="841654"/>
                  </a:lnTo>
                  <a:cubicBezTo>
                    <a:pt x="7003" y="841654"/>
                    <a:pt x="0" y="834650"/>
                    <a:pt x="0" y="826011"/>
                  </a:cubicBezTo>
                  <a:lnTo>
                    <a:pt x="0" y="15643"/>
                  </a:lnTo>
                  <a:cubicBezTo>
                    <a:pt x="0" y="11494"/>
                    <a:pt x="1648" y="7515"/>
                    <a:pt x="4582" y="4582"/>
                  </a:cubicBezTo>
                  <a:cubicBezTo>
                    <a:pt x="7515" y="1648"/>
                    <a:pt x="11494" y="0"/>
                    <a:pt x="15643" y="0"/>
                  </a:cubicBezTo>
                  <a:close/>
                </a:path>
              </a:pathLst>
            </a:custGeom>
            <a:solidFill>
              <a:srgbClr val="F8F8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303501" cy="8797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18"/>
                </a:lnSpc>
              </a:pPr>
              <a:endParaRPr>
                <a:latin typeface="Noto Sans KR SemiBold" panose="020B0200000000000000" pitchFamily="50" charset="-127"/>
                <a:ea typeface="Noto Sans KR SemiBold" panose="020B0200000000000000" pitchFamily="50" charset="-127"/>
              </a:endParaRPr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69435" y="1945445"/>
            <a:ext cx="2045754" cy="414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26"/>
              </a:lnSpc>
            </a:pPr>
            <a:r>
              <a:rPr lang="en-US" sz="2447" dirty="0" err="1">
                <a:solidFill>
                  <a:srgbClr val="FFFFF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타겟</a:t>
            </a:r>
            <a:r>
              <a:rPr lang="en-US" sz="2447" dirty="0">
                <a:solidFill>
                  <a:srgbClr val="FFFFF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</a:t>
            </a:r>
            <a:r>
              <a:rPr lang="en-US" sz="2447" dirty="0" err="1">
                <a:solidFill>
                  <a:srgbClr val="FFFFF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고객</a:t>
            </a:r>
            <a:r>
              <a:rPr lang="en-US" sz="2447" dirty="0">
                <a:solidFill>
                  <a:srgbClr val="FFFFF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/ BM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677783" y="3246230"/>
            <a:ext cx="771905" cy="1197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77"/>
              </a:lnSpc>
            </a:pPr>
            <a:r>
              <a:rPr lang="en-US" sz="2269" dirty="0" err="1">
                <a:solidFill>
                  <a:srgbClr val="FFFFFF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프로젝트</a:t>
            </a:r>
            <a:r>
              <a:rPr lang="en-US" sz="2269" dirty="0">
                <a:solidFill>
                  <a:srgbClr val="FFFFFF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</a:t>
            </a:r>
            <a:r>
              <a:rPr lang="en-US" sz="2269" dirty="0" err="1">
                <a:solidFill>
                  <a:srgbClr val="FFFFFF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요약</a:t>
            </a:r>
            <a:endParaRPr lang="en-US" sz="2269" dirty="0">
              <a:solidFill>
                <a:srgbClr val="FFFFFF"/>
              </a:solidFill>
              <a:latin typeface="Noto Sans KR SemiBold" panose="020B0200000000000000" pitchFamily="50" charset="-127"/>
              <a:ea typeface="Noto Sans KR SemiBold" panose="020B0200000000000000" pitchFamily="50" charset="-127"/>
              <a:cs typeface="Noto Sans Bold"/>
              <a:sym typeface="Noto Sans Bold"/>
            </a:endParaRPr>
          </a:p>
        </p:txBody>
      </p:sp>
      <p:grpSp>
        <p:nvGrpSpPr>
          <p:cNvPr id="26" name="Group 26"/>
          <p:cNvGrpSpPr/>
          <p:nvPr/>
        </p:nvGrpSpPr>
        <p:grpSpPr>
          <a:xfrm>
            <a:off x="428987" y="416883"/>
            <a:ext cx="10718745" cy="758825"/>
            <a:chOff x="0" y="0"/>
            <a:chExt cx="14291660" cy="1011766"/>
          </a:xfrm>
        </p:grpSpPr>
        <p:sp>
          <p:nvSpPr>
            <p:cNvPr id="27" name="TextBox 27"/>
            <p:cNvSpPr txBox="1"/>
            <p:nvPr/>
          </p:nvSpPr>
          <p:spPr>
            <a:xfrm>
              <a:off x="7581496" y="-104775"/>
              <a:ext cx="6710164" cy="1116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2254C5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스마트 방역 시스템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263033"/>
              <a:ext cx="7724870" cy="6762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2254C5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조류인플루엔자 사전 예방을 위한 </a:t>
              </a: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939350" y="2559200"/>
            <a:ext cx="3867928" cy="3033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06"/>
              </a:lnSpc>
            </a:pPr>
            <a:r>
              <a:rPr lang="en-US" sz="19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타겟</a:t>
            </a:r>
            <a:r>
              <a:rPr lang="en-US" sz="19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</a:t>
            </a:r>
            <a:r>
              <a:rPr lang="en-US" sz="19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고객</a:t>
            </a:r>
            <a:r>
              <a:rPr lang="en-US" sz="19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 </a:t>
            </a:r>
            <a:r>
              <a:rPr lang="en-US" sz="1903" dirty="0">
                <a:solidFill>
                  <a:srgbClr val="004AAD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|</a:t>
            </a:r>
            <a:r>
              <a:rPr lang="en-US" sz="19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 </a:t>
            </a:r>
            <a:r>
              <a:rPr lang="en-US" sz="19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농림축산식품부</a:t>
            </a:r>
            <a:endParaRPr lang="en-US" sz="1903" dirty="0">
              <a:solidFill>
                <a:srgbClr val="000000"/>
              </a:solidFill>
              <a:latin typeface="Noto Sans KR SemiBold" panose="020B0200000000000000" pitchFamily="50" charset="-127"/>
              <a:ea typeface="Noto Sans KR SemiBold" panose="020B0200000000000000" pitchFamily="50" charset="-127"/>
              <a:cs typeface="Noto Sans Bold"/>
              <a:sym typeface="Noto Sans Bold"/>
            </a:endParaRPr>
          </a:p>
          <a:p>
            <a:pPr algn="l">
              <a:lnSpc>
                <a:spcPts val="3806"/>
              </a:lnSpc>
            </a:pPr>
            <a:r>
              <a:rPr lang="en-US" sz="19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BM           </a:t>
            </a:r>
            <a:r>
              <a:rPr lang="en-US" sz="1903" dirty="0">
                <a:solidFill>
                  <a:srgbClr val="004AAD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|  </a:t>
            </a:r>
            <a:r>
              <a:rPr lang="en-US" sz="19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빅데이터</a:t>
            </a:r>
            <a:r>
              <a:rPr lang="en-US" sz="19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</a:t>
            </a:r>
            <a:r>
              <a:rPr lang="en-US" sz="19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분석</a:t>
            </a:r>
            <a:r>
              <a:rPr lang="en-US" sz="19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</a:t>
            </a:r>
            <a:r>
              <a:rPr lang="en-US" sz="19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컨설팅</a:t>
            </a:r>
            <a:endParaRPr lang="en-US" sz="1903" dirty="0">
              <a:solidFill>
                <a:srgbClr val="000000"/>
              </a:solidFill>
              <a:latin typeface="Noto Sans KR SemiBold" panose="020B0200000000000000" pitchFamily="50" charset="-127"/>
              <a:ea typeface="Noto Sans KR SemiBold" panose="020B0200000000000000" pitchFamily="50" charset="-127"/>
              <a:cs typeface="Noto Sans Bold"/>
              <a:sym typeface="Noto Sans Bold"/>
            </a:endParaRPr>
          </a:p>
          <a:p>
            <a:pPr algn="l">
              <a:lnSpc>
                <a:spcPts val="3806"/>
              </a:lnSpc>
            </a:pPr>
            <a:r>
              <a:rPr lang="en-US" sz="19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제안</a:t>
            </a:r>
            <a:r>
              <a:rPr lang="en-US" sz="19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</a:t>
            </a:r>
            <a:r>
              <a:rPr lang="en-US" sz="19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유형</a:t>
            </a:r>
            <a:r>
              <a:rPr lang="en-US" sz="19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 </a:t>
            </a:r>
            <a:r>
              <a:rPr lang="en-US" sz="1903" dirty="0">
                <a:solidFill>
                  <a:srgbClr val="004AAD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|  </a:t>
            </a:r>
            <a:r>
              <a:rPr lang="en-US" sz="19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선제안</a:t>
            </a:r>
            <a:endParaRPr lang="en-US" sz="1903" dirty="0">
              <a:solidFill>
                <a:srgbClr val="000000"/>
              </a:solidFill>
              <a:latin typeface="Noto Sans KR SemiBold" panose="020B0200000000000000" pitchFamily="50" charset="-127"/>
              <a:ea typeface="Noto Sans KR SemiBold" panose="020B0200000000000000" pitchFamily="50" charset="-127"/>
              <a:cs typeface="Noto Sans Bold"/>
              <a:sym typeface="Noto Sans Bold"/>
            </a:endParaRPr>
          </a:p>
          <a:p>
            <a:pPr algn="l">
              <a:lnSpc>
                <a:spcPts val="2524"/>
              </a:lnSpc>
            </a:pPr>
            <a:endParaRPr lang="en-US" sz="1903" dirty="0">
              <a:solidFill>
                <a:srgbClr val="000000"/>
              </a:solidFill>
              <a:latin typeface="Noto Sans KR SemiBold" panose="020B0200000000000000" pitchFamily="50" charset="-127"/>
              <a:ea typeface="Noto Sans KR SemiBold" panose="020B0200000000000000" pitchFamily="50" charset="-127"/>
              <a:cs typeface="Noto Sans Bold"/>
              <a:sym typeface="Noto Sans Bold"/>
            </a:endParaRPr>
          </a:p>
          <a:p>
            <a:pPr algn="l">
              <a:lnSpc>
                <a:spcPts val="2524"/>
              </a:lnSpc>
            </a:pPr>
            <a:r>
              <a:rPr lang="en-US" sz="18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# </a:t>
            </a:r>
            <a:r>
              <a:rPr lang="en-US" sz="18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클라우드</a:t>
            </a:r>
            <a:r>
              <a:rPr lang="en-US" sz="18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# </a:t>
            </a:r>
            <a:r>
              <a:rPr lang="en-US" sz="18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이상탐지</a:t>
            </a:r>
            <a:r>
              <a:rPr lang="en-US" sz="18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# </a:t>
            </a:r>
            <a:r>
              <a:rPr lang="en-US" sz="18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관제</a:t>
            </a:r>
            <a:r>
              <a:rPr lang="en-US" sz="18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</a:t>
            </a:r>
          </a:p>
          <a:p>
            <a:pPr algn="l">
              <a:lnSpc>
                <a:spcPts val="2524"/>
              </a:lnSpc>
            </a:pPr>
            <a:r>
              <a:rPr lang="en-US" sz="18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# B2G # </a:t>
            </a:r>
            <a:r>
              <a:rPr lang="en-US" sz="18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대시보드</a:t>
            </a:r>
            <a:r>
              <a:rPr lang="en-US" sz="18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# AI # </a:t>
            </a:r>
            <a:r>
              <a:rPr lang="en-US" sz="18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영상분석</a:t>
            </a:r>
            <a:endParaRPr lang="en-US" sz="1803" dirty="0">
              <a:solidFill>
                <a:srgbClr val="000000"/>
              </a:solidFill>
              <a:latin typeface="Noto Sans KR SemiBold" panose="020B0200000000000000" pitchFamily="50" charset="-127"/>
              <a:ea typeface="Noto Sans KR SemiBold" panose="020B0200000000000000" pitchFamily="50" charset="-127"/>
              <a:cs typeface="Noto Sans Bold"/>
              <a:sym typeface="Noto Sans Bold"/>
            </a:endParaRPr>
          </a:p>
          <a:p>
            <a:pPr algn="l">
              <a:lnSpc>
                <a:spcPts val="2524"/>
              </a:lnSpc>
            </a:pPr>
            <a:r>
              <a:rPr lang="en-US" sz="18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# CCTV # AIAITV # </a:t>
            </a:r>
            <a:r>
              <a:rPr lang="en-US" sz="18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조류인플루엔자</a:t>
            </a:r>
            <a:r>
              <a:rPr lang="en-US" sz="18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 </a:t>
            </a:r>
          </a:p>
          <a:p>
            <a:pPr algn="l">
              <a:lnSpc>
                <a:spcPts val="2524"/>
              </a:lnSpc>
            </a:pPr>
            <a:r>
              <a:rPr lang="en-US" sz="18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# </a:t>
            </a:r>
            <a:r>
              <a:rPr lang="en-US" sz="18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철새</a:t>
            </a:r>
            <a:r>
              <a:rPr lang="en-US" sz="1803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 # </a:t>
            </a:r>
            <a:r>
              <a:rPr lang="en-US" sz="1803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빅데이터분석</a:t>
            </a:r>
            <a:endParaRPr lang="en-US" sz="1803" dirty="0">
              <a:solidFill>
                <a:srgbClr val="000000"/>
              </a:solidFill>
              <a:latin typeface="Noto Sans KR SemiBold" panose="020B0200000000000000" pitchFamily="50" charset="-127"/>
              <a:ea typeface="Noto Sans KR SemiBold" panose="020B0200000000000000" pitchFamily="50" charset="-127"/>
              <a:cs typeface="Noto Sans Bold"/>
              <a:sym typeface="Noto Sans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2412908" y="6261613"/>
            <a:ext cx="4937099" cy="538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59"/>
              </a:lnSpc>
            </a:pPr>
            <a:r>
              <a:rPr lang="en-US" sz="3185">
                <a:solidFill>
                  <a:srgbClr val="545454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도입 효과 (AS-IS ▸ TO-BE)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350249" y="6261613"/>
            <a:ext cx="1565177" cy="538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59"/>
              </a:lnSpc>
            </a:pPr>
            <a:r>
              <a:rPr lang="en-US" sz="3185">
                <a:solidFill>
                  <a:srgbClr val="545454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AX 제안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273485" y="6261613"/>
            <a:ext cx="1741030" cy="538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59"/>
              </a:lnSpc>
            </a:pPr>
            <a:r>
              <a:rPr lang="en-US" sz="3185">
                <a:solidFill>
                  <a:srgbClr val="545454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사업 제안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002971" y="2076148"/>
            <a:ext cx="7604863" cy="935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현재 도래지에 철새 밀집 시 농가에 알림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조류인플루엔자 의심 증상 발견 시 농장주의 판단에 의해서 신고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농림축산식품부 빅데이터 활용 가축 방역 시스템 고도화(~’27) 목표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915223" y="2126397"/>
            <a:ext cx="1672476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u="sng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시장</a:t>
            </a:r>
            <a:r>
              <a:rPr lang="en-US" sz="1900" u="sng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/</a:t>
            </a:r>
            <a:r>
              <a:rPr lang="en-US" sz="1900" u="sng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사업</a:t>
            </a:r>
            <a:r>
              <a:rPr lang="en-US" sz="1900" u="sng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</a:t>
            </a:r>
            <a:r>
              <a:rPr lang="en-US" sz="1900" u="sng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현황</a:t>
            </a:r>
            <a:endParaRPr lang="en-US" sz="1900" u="sng" dirty="0">
              <a:solidFill>
                <a:srgbClr val="000000"/>
              </a:solidFill>
              <a:latin typeface="Noto Sans KR SemiBold" panose="020B0200000000000000" pitchFamily="50" charset="-127"/>
              <a:ea typeface="Noto Sans KR SemiBold" panose="020B0200000000000000" pitchFamily="50" charset="-127"/>
              <a:cs typeface="Noto Sans Bold"/>
              <a:sym typeface="Noto Sans Bold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7915223" y="4793475"/>
            <a:ext cx="1672476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u="sng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사업 제안 내용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915223" y="3434812"/>
            <a:ext cx="217917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u="sng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AX(</a:t>
            </a:r>
            <a:r>
              <a:rPr lang="en-US" sz="1900" u="sng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기술</a:t>
            </a:r>
            <a:r>
              <a:rPr lang="en-US" sz="1900" u="sng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) </a:t>
            </a:r>
            <a:r>
              <a:rPr lang="en-US" sz="1900" u="sng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제안</a:t>
            </a:r>
            <a:r>
              <a:rPr lang="en-US" sz="1900" u="sng" dirty="0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 </a:t>
            </a:r>
            <a:r>
              <a:rPr lang="en-US" sz="1900" u="sng" dirty="0" err="1">
                <a:solidFill>
                  <a:srgbClr val="000000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  <a:cs typeface="Noto Sans Bold"/>
                <a:sym typeface="Noto Sans Bold"/>
              </a:rPr>
              <a:t>내용</a:t>
            </a:r>
            <a:endParaRPr lang="en-US" sz="1900" u="sng" dirty="0">
              <a:solidFill>
                <a:srgbClr val="000000"/>
              </a:solidFill>
              <a:latin typeface="Noto Sans KR SemiBold" panose="020B0200000000000000" pitchFamily="50" charset="-127"/>
              <a:ea typeface="Noto Sans KR SemiBold" panose="020B0200000000000000" pitchFamily="50" charset="-127"/>
              <a:cs typeface="Noto Sans Bold"/>
              <a:sym typeface="Noto Sans Bold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0002971" y="3434812"/>
            <a:ext cx="7604863" cy="935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CCTV를 활용한 가금류 농장 내 객체 인식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해외 조류 인플루엔자 감염 정보와 GPS 정보를 통해 철새 국내 유입지 예측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클라우드 인프라 기반 관제 모니터링 서비스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002971" y="4793475"/>
            <a:ext cx="7604863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기관에 24시간 조류인플루엔자 현황을 알 수 있는 관제시스템 구축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농장내 조류인플루엔자 의심 상황 모니터링을 위한 웹 서비스 제공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146</Words>
  <Application>Microsoft Office PowerPoint</Application>
  <PresentationFormat>사용자 지정</PresentationFormat>
  <Paragraphs>26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Noto Sans KR Bold</vt:lpstr>
      <vt:lpstr>Noto Sans Bold</vt:lpstr>
      <vt:lpstr>Calibri</vt:lpstr>
      <vt:lpstr>Arial</vt:lpstr>
      <vt:lpstr>Noto Sans KR SemiBold</vt:lpstr>
      <vt:lpstr>Noto Sans KR</vt:lpstr>
      <vt:lpstr>Office 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지금이 순간 마법처럼 </dc:title>
  <cp:lastModifiedBy>안은지</cp:lastModifiedBy>
  <cp:revision>3</cp:revision>
  <dcterms:created xsi:type="dcterms:W3CDTF">2006-08-16T00:00:00Z</dcterms:created>
  <dcterms:modified xsi:type="dcterms:W3CDTF">2024-07-19T07:44:31Z</dcterms:modified>
  <dc:identifier>DAGKb-OZ-dU</dc:identifier>
</cp:coreProperties>
</file>

<file path=docProps/thumbnail.jpeg>
</file>